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23" r:id="rId5"/>
    <p:sldId id="279" r:id="rId6"/>
    <p:sldId id="295" r:id="rId7"/>
    <p:sldId id="281" r:id="rId8"/>
    <p:sldId id="282" r:id="rId9"/>
    <p:sldId id="270" r:id="rId10"/>
    <p:sldId id="273" r:id="rId11"/>
    <p:sldId id="325" r:id="rId12"/>
    <p:sldId id="276" r:id="rId13"/>
    <p:sldId id="294" r:id="rId14"/>
    <p:sldId id="262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3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46" y="2464904"/>
            <a:ext cx="10290012" cy="2065886"/>
          </a:xfrm>
        </p:spPr>
        <p:txBody>
          <a:bodyPr>
            <a:noAutofit/>
          </a:bodyPr>
          <a:lstStyle/>
          <a:p>
            <a:r>
              <a:rPr lang="it-IT" sz="5400" dirty="0"/>
              <a:t>LA CONGIUNTURA DELL’INDUSTRIA DEL VENETO ORIENTALE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38E0184-816B-365F-8955-A8082578EC23}"/>
              </a:ext>
            </a:extLst>
          </p:cNvPr>
          <p:cNvSpPr txBox="1">
            <a:spLocks/>
          </p:cNvSpPr>
          <p:nvPr/>
        </p:nvSpPr>
        <p:spPr>
          <a:xfrm>
            <a:off x="992221" y="4747473"/>
            <a:ext cx="10054469" cy="130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7931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Consuntivo terzo trimestre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white"/>
                </a:solidFill>
                <a:latin typeface="Calibri" panose="020F0502020204030204"/>
              </a:rPr>
              <a:t>P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revisioni Ottobre 2025 – Marzo 2026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prstClr val="white"/>
                </a:solidFill>
                <a:latin typeface="Calibri" panose="020F0502020204030204"/>
              </a:rPr>
              <a:t>N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ovembre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6924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62489"/>
            <a:ext cx="10901589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Previsioni assunzioni Ottobre 2025 – Marzo 2026</a:t>
            </a:r>
            <a:br>
              <a:rPr lang="it-IT" dirty="0"/>
            </a:br>
            <a:r>
              <a:rPr lang="it-IT" sz="2000" dirty="0"/>
              <a:t>(valori percentuali delle aziende che dichiarano l’intenzione di assumere in base ai settori considerati)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B0641-8070-66AE-7F7E-183F43EFE038}"/>
              </a:ext>
            </a:extLst>
          </p:cNvPr>
          <p:cNvSpPr txBox="1"/>
          <p:nvPr/>
        </p:nvSpPr>
        <p:spPr>
          <a:xfrm>
            <a:off x="3545202" y="6088756"/>
            <a:ext cx="6867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AF14FD-047F-9294-369B-0A02C44F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98" y="1437303"/>
            <a:ext cx="7175086" cy="39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4320"/>
              </p:ext>
            </p:extLst>
          </p:nvPr>
        </p:nvGraphicFramePr>
        <p:xfrm>
          <a:off x="596900" y="1858962"/>
          <a:ext cx="10880635" cy="3733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9484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21151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43941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Settembre-Ottobre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778 (di cui: 535 settore manifatturiero e 243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</a:t>
                      </a:r>
                      <a:r>
                        <a:rPr lang="it-IT" dirty="0"/>
                        <a:t>80.292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29957A7E-BA3A-322E-55B0-834E3C176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1696" y="2382495"/>
            <a:ext cx="4276567" cy="2380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5538" y="6088756"/>
            <a:ext cx="660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B892394-9865-EA26-2DEB-BF74522417EA}"/>
              </a:ext>
            </a:extLst>
          </p:cNvPr>
          <p:cNvSpPr/>
          <p:nvPr/>
        </p:nvSpPr>
        <p:spPr>
          <a:xfrm>
            <a:off x="596347" y="1898248"/>
            <a:ext cx="6355451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PER TRIMESTRE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543257-B1F8-B48F-C682-3E6C92AFB963}"/>
              </a:ext>
            </a:extLst>
          </p:cNvPr>
          <p:cNvSpPr/>
          <p:nvPr/>
        </p:nvSpPr>
        <p:spPr>
          <a:xfrm>
            <a:off x="7221696" y="1898248"/>
            <a:ext cx="4276567" cy="4821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MEDIA PRIMI 9 MESI ANNI 2023-2025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77556B7-057B-4D42-0743-56091FDBC4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6899" y="2382495"/>
            <a:ext cx="6354899" cy="3113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79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7F07659-9C9D-C302-7355-FF6ABE668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85" y="1858963"/>
            <a:ext cx="6806593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alla classe di addetti)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alla classe di addetti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5530" y="6088756"/>
            <a:ext cx="66142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843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06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24F504A-8BC0-D046-B521-BA343F764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902" y="1858963"/>
            <a:ext cx="6728759" cy="377666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</a:t>
            </a:r>
            <a:br>
              <a:rPr lang="it-IT" dirty="0"/>
            </a:br>
            <a:r>
              <a:rPr lang="it-IT" dirty="0"/>
              <a:t>LA PRODUZIONE INDUSTRIALE</a:t>
            </a:r>
            <a:br>
              <a:rPr lang="it-IT" dirty="0"/>
            </a:br>
            <a:r>
              <a:rPr lang="it-IT" sz="2400" dirty="0"/>
              <a:t>(variazione tendenziale in base al settore)</a:t>
            </a:r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A959968-0402-7EF3-D215-8207E86DA534}"/>
              </a:ext>
            </a:extLst>
          </p:cNvPr>
          <p:cNvSpPr/>
          <p:nvPr/>
        </p:nvSpPr>
        <p:spPr>
          <a:xfrm>
            <a:off x="365304" y="2996522"/>
            <a:ext cx="2073096" cy="17863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base </a:t>
            </a:r>
            <a:r>
              <a:rPr lang="it-IT" sz="1800" dirty="0"/>
              <a:t>al settore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25538" y="6088756"/>
            <a:ext cx="6651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281770-98BB-3E67-C0CE-499FAC076621}"/>
              </a:ext>
            </a:extLst>
          </p:cNvPr>
          <p:cNvSpPr/>
          <p:nvPr/>
        </p:nvSpPr>
        <p:spPr>
          <a:xfrm>
            <a:off x="2189936" y="1936206"/>
            <a:ext cx="7528622" cy="10603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4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481650"/>
              </p:ext>
            </p:extLst>
          </p:nvPr>
        </p:nvGraphicFramePr>
        <p:xfrm>
          <a:off x="596900" y="1829467"/>
          <a:ext cx="10901047" cy="39484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6674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802038631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19648936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147652488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798745008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4139725443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3048678927"/>
                    </a:ext>
                  </a:extLst>
                </a:gridCol>
                <a:gridCol w="631041">
                  <a:extLst>
                    <a:ext uri="{9D8B030D-6E8A-4147-A177-3AD203B41FA5}">
                      <a16:colId xmlns:a16="http://schemas.microsoft.com/office/drawing/2014/main" val="2801185964"/>
                    </a:ext>
                  </a:extLst>
                </a:gridCol>
                <a:gridCol w="746767">
                  <a:extLst>
                    <a:ext uri="{9D8B030D-6E8A-4147-A177-3AD203B41FA5}">
                      <a16:colId xmlns:a16="http://schemas.microsoft.com/office/drawing/2014/main" val="246069139"/>
                    </a:ext>
                  </a:extLst>
                </a:gridCol>
                <a:gridCol w="515315">
                  <a:extLst>
                    <a:ext uri="{9D8B030D-6E8A-4147-A177-3AD203B41FA5}">
                      <a16:colId xmlns:a16="http://schemas.microsoft.com/office/drawing/2014/main" val="4049525959"/>
                    </a:ext>
                  </a:extLst>
                </a:gridCol>
              </a:tblGrid>
              <a:tr h="362181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362181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59595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+1,6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-0,5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-11,0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+0,3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09273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+0,5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+0,9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5B711-D5B2-4BB9-C89D-6EA8B8237EA4}"/>
              </a:ext>
            </a:extLst>
          </p:cNvPr>
          <p:cNvSpPr txBox="1"/>
          <p:nvPr/>
        </p:nvSpPr>
        <p:spPr>
          <a:xfrm>
            <a:off x="3525538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</p:spTree>
    <p:extLst>
      <p:ext uri="{BB962C8B-B14F-4D97-AF65-F5344CB8AC3E}">
        <p14:creationId xmlns:p14="http://schemas.microsoft.com/office/powerpoint/2010/main" val="19381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 </a:t>
            </a:r>
            <a:br>
              <a:rPr lang="it-IT" dirty="0"/>
            </a:br>
            <a:r>
              <a:rPr lang="it-IT" dirty="0"/>
              <a:t>FATTURATO, ORDINI, OCCUPAZIONE</a:t>
            </a:r>
            <a:br>
              <a:rPr lang="it-IT" dirty="0"/>
            </a:br>
            <a:r>
              <a:rPr lang="it-IT" sz="2400" dirty="0"/>
              <a:t>(variazione tendenziale – in base alla classe di numero di addetti)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72639"/>
              </p:ext>
            </p:extLst>
          </p:nvPr>
        </p:nvGraphicFramePr>
        <p:xfrm>
          <a:off x="596900" y="1819635"/>
          <a:ext cx="10901038" cy="39465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95722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485227744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1751329">
                  <a:extLst>
                    <a:ext uri="{9D8B030D-6E8A-4147-A177-3AD203B41FA5}">
                      <a16:colId xmlns:a16="http://schemas.microsoft.com/office/drawing/2014/main" val="3390986015"/>
                    </a:ext>
                  </a:extLst>
                </a:gridCol>
              </a:tblGrid>
              <a:tr h="5062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1-24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25-99 addetti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100 addetti e oltre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Media</a:t>
                      </a:r>
                    </a:p>
                    <a:p>
                      <a:pPr algn="r"/>
                      <a:r>
                        <a:rPr lang="it-IT" sz="2000" dirty="0"/>
                        <a:t>CVE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Italia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ESTERO 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Fatturato EXTRA-UE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-0,5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pPr algn="l"/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Ordini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-0,9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  <a:tr h="540914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Occupazione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/>
                        <a:t>+0,1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200" b="1" dirty="0"/>
                        <a:t>+0,9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15068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25538" y="6086774"/>
            <a:ext cx="6759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  <a:p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terzo trimestre 2025</a:t>
            </a:r>
            <a:br>
              <a:rPr lang="it-IT" dirty="0"/>
            </a:br>
            <a:r>
              <a:rPr lang="it-IT" dirty="0"/>
              <a:t>INDICATORI FINANZIARI</a:t>
            </a:r>
            <a:br>
              <a:rPr lang="it-IT" dirty="0"/>
            </a:br>
            <a:r>
              <a:rPr lang="it-IT" sz="2400" dirty="0"/>
              <a:t>(percentuale aziende – serie storica)</a:t>
            </a:r>
            <a:endParaRPr lang="it-IT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F806C74E-09C2-8238-8160-02CB50745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700356"/>
              </p:ext>
            </p:extLst>
          </p:nvPr>
        </p:nvGraphicFramePr>
        <p:xfrm>
          <a:off x="596900" y="1858962"/>
          <a:ext cx="11231306" cy="38520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40803">
                  <a:extLst>
                    <a:ext uri="{9D8B030D-6E8A-4147-A177-3AD203B41FA5}">
                      <a16:colId xmlns:a16="http://schemas.microsoft.com/office/drawing/2014/main" val="71529867"/>
                    </a:ext>
                  </a:extLst>
                </a:gridCol>
                <a:gridCol w="619451">
                  <a:extLst>
                    <a:ext uri="{9D8B030D-6E8A-4147-A177-3AD203B41FA5}">
                      <a16:colId xmlns:a16="http://schemas.microsoft.com/office/drawing/2014/main" val="3124485703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904768036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062986642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399635835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93892072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3540828027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27696753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2620188690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812708464"/>
                    </a:ext>
                  </a:extLst>
                </a:gridCol>
                <a:gridCol w="622780">
                  <a:extLst>
                    <a:ext uri="{9D8B030D-6E8A-4147-A177-3AD203B41FA5}">
                      <a16:colId xmlns:a16="http://schemas.microsoft.com/office/drawing/2014/main" val="1806432496"/>
                    </a:ext>
                  </a:extLst>
                </a:gridCol>
                <a:gridCol w="756432">
                  <a:extLst>
                    <a:ext uri="{9D8B030D-6E8A-4147-A177-3AD203B41FA5}">
                      <a16:colId xmlns:a16="http://schemas.microsoft.com/office/drawing/2014/main" val="29367505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7264910"/>
                    </a:ext>
                  </a:extLst>
                </a:gridCol>
              </a:tblGrid>
              <a:tr h="51518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/>
                        <a:t>2025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14845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15292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Pagamenti in ritardo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/>
                        <a:t>17,8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/>
                        <a:t>19,2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22,3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17,6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763094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Liquidità aziendale tesa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/>
                        <a:t>11,4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/>
                        <a:t>11,5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15,6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14,4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15,0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13,5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4782341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Costo denaro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/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/>
                        <a:t>59,6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57,9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49,3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37,1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13,4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73610"/>
                  </a:ext>
                </a:extLst>
              </a:tr>
              <a:tr h="638046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Prezzi materie prime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/>
                        <a:t>55,1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/>
                        <a:t>41,2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36,3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29,6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/>
                        <a:t>29,5</a:t>
                      </a:r>
                      <a:endParaRPr lang="it-IT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29,7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18286"/>
                  </a:ext>
                </a:extLst>
              </a:tr>
              <a:tr h="638046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Prezzi prodotti finiti in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/>
                        <a:t>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dirty="0"/>
                        <a:t>41,4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30,9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0" dirty="0"/>
                        <a:t>29,1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/>
                        <a:t>27,2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6557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25534" y="6088756"/>
            <a:ext cx="6808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  <a:p>
            <a:endParaRPr lang="it-IT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PREVISIONI </a:t>
            </a:r>
            <a:br>
              <a:rPr lang="it-IT" dirty="0"/>
            </a:br>
            <a:r>
              <a:rPr lang="it-IT" dirty="0"/>
              <a:t>OTTOBRE 2025 – MARZO 2026</a:t>
            </a:r>
          </a:p>
        </p:txBody>
      </p:sp>
    </p:spTree>
    <p:extLst>
      <p:ext uri="{BB962C8B-B14F-4D97-AF65-F5344CB8AC3E}">
        <p14:creationId xmlns:p14="http://schemas.microsoft.com/office/powerpoint/2010/main" val="25643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Previsioni Ottobre 2025 – Marzo 2026</a:t>
            </a:r>
            <a:br>
              <a:rPr lang="it-IT" dirty="0"/>
            </a:br>
            <a:r>
              <a:rPr lang="it-IT" sz="2400" dirty="0"/>
              <a:t>(valori percentuali)</a:t>
            </a:r>
            <a:endParaRPr lang="it-IT" dirty="0"/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5D696EA1-A4E4-6B65-DC4C-ABEDD4E8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64684"/>
              </p:ext>
            </p:extLst>
          </p:nvPr>
        </p:nvGraphicFramePr>
        <p:xfrm>
          <a:off x="576033" y="1563791"/>
          <a:ext cx="10901587" cy="38717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3151">
                  <a:extLst>
                    <a:ext uri="{9D8B030D-6E8A-4147-A177-3AD203B41FA5}">
                      <a16:colId xmlns:a16="http://schemas.microsoft.com/office/drawing/2014/main" val="128070239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325070930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515472495"/>
                    </a:ext>
                  </a:extLst>
                </a:gridCol>
                <a:gridCol w="2215431">
                  <a:extLst>
                    <a:ext uri="{9D8B030D-6E8A-4147-A177-3AD203B41FA5}">
                      <a16:colId xmlns:a16="http://schemas.microsoft.com/office/drawing/2014/main" val="2025114362"/>
                    </a:ext>
                  </a:extLst>
                </a:gridCol>
                <a:gridCol w="962143">
                  <a:extLst>
                    <a:ext uri="{9D8B030D-6E8A-4147-A177-3AD203B41FA5}">
                      <a16:colId xmlns:a16="http://schemas.microsoft.com/office/drawing/2014/main" val="3196048225"/>
                    </a:ext>
                  </a:extLst>
                </a:gridCol>
              </a:tblGrid>
              <a:tr h="710500">
                <a:tc>
                  <a:txBody>
                    <a:bodyPr/>
                    <a:lstStyle/>
                    <a:p>
                      <a:endParaRPr lang="it-IT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CONTRAZIONE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STABILE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bg1"/>
                          </a:solidFill>
                        </a:rPr>
                        <a:t>CRESCITA</a:t>
                      </a:r>
                      <a:endParaRPr lang="it-IT" sz="2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Totale</a:t>
                      </a:r>
                      <a:endParaRPr lang="it-IT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09739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Italia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42720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Ordini estero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1794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Occupazione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088052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Investimenti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50340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Produzione manifatturiero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207846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r>
                        <a:rPr lang="it-IT" sz="2200" b="1" dirty="0">
                          <a:solidFill>
                            <a:schemeClr val="tx1"/>
                          </a:solidFill>
                        </a:rPr>
                        <a:t>Fatturato servizi</a:t>
                      </a:r>
                      <a:endParaRPr lang="it-IT" sz="2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63855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2779D-2420-4EF0-6D27-FC847A3EFBBF}"/>
              </a:ext>
            </a:extLst>
          </p:cNvPr>
          <p:cNvSpPr txBox="1"/>
          <p:nvPr/>
        </p:nvSpPr>
        <p:spPr>
          <a:xfrm>
            <a:off x="3545202" y="6088756"/>
            <a:ext cx="6965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chemeClr val="bg1"/>
                </a:solidFill>
              </a:rPr>
              <a:t>Fonte: La Congiuntura dell’Industria del Veneto Orientale - Confindustria Veneto Est, Novembre 2025; n. casi: 778</a:t>
            </a:r>
          </a:p>
        </p:txBody>
      </p:sp>
    </p:spTree>
    <p:extLst>
      <p:ext uri="{BB962C8B-B14F-4D97-AF65-F5344CB8AC3E}">
        <p14:creationId xmlns:p14="http://schemas.microsoft.com/office/powerpoint/2010/main" val="4139524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0" ma:contentTypeDescription="Creare un nuovo documento." ma:contentTypeScope="" ma:versionID="a0de063e533f920ab0b307e4066f9995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fc57c17bff1a31f258c5c364853f438f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C5528-D3D5-4A4E-97B0-692F0BAAC03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a3b9ee82-cbec-4926-b577-d039db5ed3aa"/>
    <ds:schemaRef ds:uri="b4aef0fc-f5d3-4a9f-bdab-fc0d1d3b6d43"/>
  </ds:schemaRefs>
</ds:datastoreItem>
</file>

<file path=customXml/itemProps3.xml><?xml version="1.0" encoding="utf-8"?>
<ds:datastoreItem xmlns:ds="http://schemas.openxmlformats.org/officeDocument/2006/customXml" ds:itemID="{017AF38E-B678-44AD-9DA8-8079FCD76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774</Words>
  <Application>Microsoft Office PowerPoint</Application>
  <PresentationFormat>Widescreen</PresentationFormat>
  <Paragraphs>270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LA CONGIUNTURA DELL’INDUSTRIA DEL VENETO ORIENTALE</vt:lpstr>
      <vt:lpstr>Consuntivo terzo trimestre 2025 LA PRODUZIONE INDUSTRIALE  (variazione tendenziale – serie storica)</vt:lpstr>
      <vt:lpstr>Consuntivo terzo trimestre 2025 LA PRODUZIONE INDUSTRIALE (variazione tendenziale in base alla classe di addetti)</vt:lpstr>
      <vt:lpstr>Consuntivo terzo trimestre 2025 LA PRODUZIONE INDUSTRIALE (variazione tendenziale in base al settore)</vt:lpstr>
      <vt:lpstr>Consuntivo terzo trimestre 2025 FATTURATO, ORDINI, OCCUPAZIONE (variazione tendenziale – serie storica)</vt:lpstr>
      <vt:lpstr>Consuntivo terzo trimestre 2025  FATTURATO, ORDINI, OCCUPAZIONE (variazione tendenziale – in base alla classe di numero di addetti)</vt:lpstr>
      <vt:lpstr>Consuntivo terzo trimestre 2025 INDICATORI FINANZIARI (percentuale aziende – serie storica)</vt:lpstr>
      <vt:lpstr>PREVISIONI  OTTOBRE 2025 – MARZO 2026</vt:lpstr>
      <vt:lpstr>Previsioni Ottobre 2025 – Marzo 2026 (valori percentuali)</vt:lpstr>
      <vt:lpstr>Previsioni assunzioni Ottobre 2025 – Marzo 2026 (valori percentuali delle aziende che dichiarano l’intenzione di assumere in base ai settori considerati)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75</cp:revision>
  <cp:lastPrinted>2025-12-19T17:23:40Z</cp:lastPrinted>
  <dcterms:created xsi:type="dcterms:W3CDTF">2023-01-30T16:35:22Z</dcterms:created>
  <dcterms:modified xsi:type="dcterms:W3CDTF">2025-12-19T17:23:43Z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